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AADE48-22D2-46CB-9AC5-7E9EC6DD384E}">
  <a:tblStyle styleId="{96AADE48-22D2-46CB-9AC5-7E9EC6DD384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F81EB9A-8727-4E84-AEAC-561AFB3934D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ec53a48d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11ec53a48d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42af2c57f_5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42af2c57f_5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1142af2c57f_5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42af2c57f_1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42af2c57f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1142af2c57f_1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f989624e2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f989624e2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11f989624e2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f989624e2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f989624e2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11f989624e2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42af2c57f_2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42af2c57f_2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1142af2c57f_2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arduino.cc/en/softwar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ijeat.org/wp-content/uploads/papers/v9i2/B3222129219.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427150" y="1813053"/>
            <a:ext cx="7772400" cy="1770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Calibri"/>
              <a:buNone/>
            </a:pPr>
            <a:r>
              <a:rPr b="1" lang="en-US" sz="3600">
                <a:latin typeface="Times New Roman"/>
                <a:ea typeface="Times New Roman"/>
                <a:cs typeface="Times New Roman"/>
                <a:sym typeface="Times New Roman"/>
              </a:rPr>
              <a:t>       </a:t>
            </a:r>
            <a:r>
              <a:rPr b="1" lang="en-US" sz="4000">
                <a:latin typeface="Times New Roman"/>
                <a:ea typeface="Times New Roman"/>
                <a:cs typeface="Times New Roman"/>
                <a:sym typeface="Times New Roman"/>
              </a:rPr>
              <a:t>Fan Automation Using </a:t>
            </a:r>
            <a:endParaRPr b="1" sz="40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3600"/>
              <a:buFont typeface="Calibri"/>
              <a:buNone/>
            </a:pPr>
            <a:r>
              <a:rPr b="1" lang="en-US" sz="4000">
                <a:latin typeface="Times New Roman"/>
                <a:ea typeface="Times New Roman"/>
                <a:cs typeface="Times New Roman"/>
                <a:sym typeface="Times New Roman"/>
              </a:rPr>
              <a:t>      PIR Sensor</a:t>
            </a:r>
            <a:r>
              <a:rPr b="1" lang="en-US" sz="3600">
                <a:latin typeface="Times New Roman"/>
                <a:ea typeface="Times New Roman"/>
                <a:cs typeface="Times New Roman"/>
                <a:sym typeface="Times New Roman"/>
              </a:rPr>
              <a:t>                            </a:t>
            </a:r>
            <a:endParaRPr b="1" sz="36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3600"/>
              <a:buFont typeface="Calibri"/>
              <a:buNone/>
            </a:pPr>
            <a:r>
              <a:rPr b="1" lang="en-US" sz="3100">
                <a:latin typeface="Times New Roman"/>
                <a:ea typeface="Times New Roman"/>
                <a:cs typeface="Times New Roman"/>
                <a:sym typeface="Times New Roman"/>
              </a:rPr>
              <a:t>        </a:t>
            </a:r>
            <a:r>
              <a:rPr b="1" lang="en-US" sz="3100">
                <a:latin typeface="Times New Roman"/>
                <a:ea typeface="Times New Roman"/>
                <a:cs typeface="Times New Roman"/>
                <a:sym typeface="Times New Roman"/>
              </a:rPr>
              <a:t>TEITA_A3</a:t>
            </a:r>
            <a:br>
              <a:rPr b="1" lang="en-US" sz="3600">
                <a:latin typeface="Times New Roman"/>
                <a:ea typeface="Times New Roman"/>
                <a:cs typeface="Times New Roman"/>
                <a:sym typeface="Times New Roman"/>
              </a:rPr>
            </a:br>
            <a:endParaRPr b="1" sz="3600">
              <a:latin typeface="Times New Roman"/>
              <a:ea typeface="Times New Roman"/>
              <a:cs typeface="Times New Roman"/>
              <a:sym typeface="Times New Roman"/>
            </a:endParaRPr>
          </a:p>
        </p:txBody>
      </p:sp>
      <p:sp>
        <p:nvSpPr>
          <p:cNvPr id="89" name="Google Shape;89;p13"/>
          <p:cNvSpPr txBox="1"/>
          <p:nvPr>
            <p:ph idx="1" type="subTitle"/>
          </p:nvPr>
        </p:nvSpPr>
        <p:spPr>
          <a:xfrm>
            <a:off x="2258842" y="3583651"/>
            <a:ext cx="4869300" cy="1609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2500">
                <a:solidFill>
                  <a:schemeClr val="dk1"/>
                </a:solidFill>
                <a:latin typeface="Times New Roman"/>
                <a:ea typeface="Times New Roman"/>
                <a:cs typeface="Times New Roman"/>
                <a:sym typeface="Times New Roman"/>
              </a:rPr>
              <a:t>HIMANSHU CHAURASIYA 45 </a:t>
            </a:r>
            <a:r>
              <a:rPr lang="en-US" sz="2500">
                <a:solidFill>
                  <a:schemeClr val="dk1"/>
                </a:solidFill>
                <a:latin typeface="Times New Roman"/>
                <a:ea typeface="Times New Roman"/>
                <a:cs typeface="Times New Roman"/>
                <a:sym typeface="Times New Roman"/>
              </a:rPr>
              <a:t> </a:t>
            </a:r>
            <a:endParaRPr sz="25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US" sz="2500">
                <a:solidFill>
                  <a:schemeClr val="dk1"/>
                </a:solidFill>
                <a:latin typeface="Times New Roman"/>
                <a:ea typeface="Times New Roman"/>
                <a:cs typeface="Times New Roman"/>
                <a:sym typeface="Times New Roman"/>
              </a:rPr>
              <a:t> VIKAS CHAURASIYA 	46  </a:t>
            </a:r>
            <a:endParaRPr sz="25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US" sz="2500">
                <a:solidFill>
                  <a:schemeClr val="dk1"/>
                </a:solidFill>
                <a:latin typeface="Times New Roman"/>
                <a:ea typeface="Times New Roman"/>
                <a:cs typeface="Times New Roman"/>
                <a:sym typeface="Times New Roman"/>
              </a:rPr>
              <a:t>MUKESH GUPTA     	47</a:t>
            </a:r>
            <a:endParaRPr sz="25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US" sz="2500">
                <a:solidFill>
                  <a:schemeClr val="dk1"/>
                </a:solidFill>
                <a:latin typeface="Times New Roman"/>
                <a:ea typeface="Times New Roman"/>
                <a:cs typeface="Times New Roman"/>
                <a:sym typeface="Times New Roman"/>
              </a:rPr>
              <a:t>ASHLY JOHN        	48</a:t>
            </a:r>
            <a:endParaRPr sz="2500">
              <a:solidFill>
                <a:schemeClr val="dk1"/>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rgbClr val="888888"/>
              </a:buClr>
              <a:buSzPts val="2581"/>
              <a:buNone/>
            </a:pPr>
            <a:r>
              <a:t/>
            </a:r>
            <a:endParaRPr sz="1300">
              <a:solidFill>
                <a:schemeClr val="dk1"/>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rgbClr val="888888"/>
              </a:buClr>
              <a:buSzPts val="2323"/>
              <a:buNone/>
            </a:pP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p:txBody>
      </p:sp>
      <p:sp>
        <p:nvSpPr>
          <p:cNvPr id="90" name="Google Shape;90;p13"/>
          <p:cNvSpPr txBox="1"/>
          <p:nvPr/>
        </p:nvSpPr>
        <p:spPr>
          <a:xfrm>
            <a:off x="1371600" y="248556"/>
            <a:ext cx="7315200" cy="12618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St. Francis Institute of Technology</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Department of Information Technology</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Times New Roman"/>
                <a:ea typeface="Times New Roman"/>
                <a:cs typeface="Times New Roman"/>
                <a:sym typeface="Times New Roman"/>
              </a:rPr>
              <a:t>Mini Project – Sensor Lab (ITL 603)</a:t>
            </a:r>
            <a:endParaRPr b="0" i="0" sz="1800" u="none" cap="none" strike="noStrike">
              <a:solidFill>
                <a:schemeClr val="dk1"/>
              </a:solidFill>
              <a:latin typeface="Times New Roman"/>
              <a:ea typeface="Times New Roman"/>
              <a:cs typeface="Times New Roman"/>
              <a:sym typeface="Times New Roman"/>
            </a:endParaRPr>
          </a:p>
        </p:txBody>
      </p:sp>
      <p:pic>
        <p:nvPicPr>
          <p:cNvPr id="91" name="Google Shape;91;p13"/>
          <p:cNvPicPr preferRelativeResize="0"/>
          <p:nvPr/>
        </p:nvPicPr>
        <p:blipFill rotWithShape="1">
          <a:blip r:embed="rId3">
            <a:alphaModFix/>
          </a:blip>
          <a:srcRect b="0" l="0" r="0" t="0"/>
          <a:stretch/>
        </p:blipFill>
        <p:spPr>
          <a:xfrm>
            <a:off x="558800" y="322653"/>
            <a:ext cx="1015509" cy="955237"/>
          </a:xfrm>
          <a:prstGeom prst="rect">
            <a:avLst/>
          </a:prstGeom>
          <a:noFill/>
          <a:ln>
            <a:noFill/>
          </a:ln>
        </p:spPr>
      </p:pic>
      <p:sp>
        <p:nvSpPr>
          <p:cNvPr id="92" name="Google Shape;92;p13"/>
          <p:cNvSpPr txBox="1"/>
          <p:nvPr/>
        </p:nvSpPr>
        <p:spPr>
          <a:xfrm>
            <a:off x="1906939" y="5326023"/>
            <a:ext cx="5573100" cy="1015800"/>
          </a:xfrm>
          <a:prstGeom prst="rect">
            <a:avLst/>
          </a:prstGeom>
          <a:noFill/>
          <a:ln>
            <a:noFill/>
          </a:ln>
        </p:spPr>
        <p:txBody>
          <a:bodyPr anchorCtr="0" anchor="t" bIns="45700" lIns="91425" spcFirstLastPara="1" rIns="91425" wrap="square" tIns="45700">
            <a:spAutoFit/>
          </a:bodyPr>
          <a:lstStyle/>
          <a:p>
            <a:pPr indent="0" lvl="0" marL="1260475" marR="1255395" rtl="0" algn="ctr">
              <a:lnSpc>
                <a:spcPct val="100000"/>
              </a:lnSpc>
              <a:spcBef>
                <a:spcPts val="0"/>
              </a:spcBef>
              <a:spcAft>
                <a:spcPts val="0"/>
              </a:spcAft>
              <a:buClr>
                <a:srgbClr val="000000"/>
              </a:buClr>
              <a:buSzPts val="2000"/>
              <a:buFont typeface="Times New Roman"/>
              <a:buNone/>
            </a:pPr>
            <a:r>
              <a:rPr b="0" i="0" lang="en-US" sz="2000" u="none" cap="none" strike="noStrike">
                <a:solidFill>
                  <a:srgbClr val="000000"/>
                </a:solidFill>
                <a:latin typeface="Times New Roman"/>
                <a:ea typeface="Times New Roman"/>
                <a:cs typeface="Times New Roman"/>
                <a:sym typeface="Times New Roman"/>
              </a:rPr>
              <a:t>Mentor:</a:t>
            </a:r>
            <a:endParaRPr b="0" i="0" sz="2000" u="none" cap="none" strike="noStrike">
              <a:solidFill>
                <a:schemeClr val="dk1"/>
              </a:solidFill>
              <a:latin typeface="Times New Roman"/>
              <a:ea typeface="Times New Roman"/>
              <a:cs typeface="Times New Roman"/>
              <a:sym typeface="Times New Roman"/>
            </a:endParaRPr>
          </a:p>
          <a:p>
            <a:pPr indent="0" lvl="0" marL="1260475" marR="1255395" rtl="0" algn="ctr">
              <a:lnSpc>
                <a:spcPct val="100000"/>
              </a:lnSpc>
              <a:spcBef>
                <a:spcPts val="0"/>
              </a:spcBef>
              <a:spcAft>
                <a:spcPts val="0"/>
              </a:spcAft>
              <a:buClr>
                <a:srgbClr val="000000"/>
              </a:buClr>
              <a:buSzPts val="2000"/>
              <a:buFont typeface="Times New Roman"/>
              <a:buNone/>
            </a:pPr>
            <a:r>
              <a:rPr lang="en-US" sz="2000">
                <a:latin typeface="Times New Roman"/>
                <a:ea typeface="Times New Roman"/>
                <a:cs typeface="Times New Roman"/>
                <a:sym typeface="Times New Roman"/>
              </a:rPr>
              <a:t>Dr Minal Lopes</a:t>
            </a:r>
            <a:endParaRPr b="0" i="0" sz="2000" u="none" cap="none" strike="noStrike">
              <a:solidFill>
                <a:schemeClr val="dk1"/>
              </a:solidFill>
              <a:latin typeface="Times New Roman"/>
              <a:ea typeface="Times New Roman"/>
              <a:cs typeface="Times New Roman"/>
              <a:sym typeface="Times New Roman"/>
            </a:endParaRPr>
          </a:p>
          <a:p>
            <a:pPr indent="0" lvl="0" marL="1260475" marR="1255395" rtl="0" algn="ctr">
              <a:lnSpc>
                <a:spcPct val="100000"/>
              </a:lnSpc>
              <a:spcBef>
                <a:spcPts val="0"/>
              </a:spcBef>
              <a:spcAft>
                <a:spcPts val="0"/>
              </a:spcAft>
              <a:buClr>
                <a:srgbClr val="000000"/>
              </a:buClr>
              <a:buSzPts val="2000"/>
              <a:buFont typeface="Times New Roman"/>
              <a:buNone/>
            </a:pPr>
            <a:r>
              <a:rPr lang="en-US" sz="2000">
                <a:latin typeface="Times New Roman"/>
                <a:ea typeface="Times New Roman"/>
                <a:cs typeface="Times New Roman"/>
                <a:sym typeface="Times New Roman"/>
              </a:rPr>
              <a:t>Assistant Professor</a:t>
            </a:r>
            <a:endParaRPr sz="2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720000" y="360000"/>
            <a:ext cx="7920000" cy="72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Times New Roman"/>
              <a:buNone/>
            </a:pPr>
            <a:br>
              <a:rPr lang="en-US" sz="3200">
                <a:latin typeface="Times New Roman"/>
                <a:ea typeface="Times New Roman"/>
                <a:cs typeface="Times New Roman"/>
                <a:sym typeface="Times New Roman"/>
              </a:rPr>
            </a:br>
            <a:r>
              <a:rPr b="1" lang="en-US" sz="3200">
                <a:latin typeface="Times New Roman"/>
                <a:ea typeface="Times New Roman"/>
                <a:cs typeface="Times New Roman"/>
                <a:sym typeface="Times New Roman"/>
              </a:rPr>
              <a:t>Circuit Diagram</a:t>
            </a:r>
            <a:br>
              <a:rPr lang="en-US" sz="3200">
                <a:latin typeface="Times New Roman"/>
                <a:ea typeface="Times New Roman"/>
                <a:cs typeface="Times New Roman"/>
                <a:sym typeface="Times New Roman"/>
              </a:rPr>
            </a:br>
            <a:endParaRPr b="1" sz="3200">
              <a:latin typeface="Times New Roman"/>
              <a:ea typeface="Times New Roman"/>
              <a:cs typeface="Times New Roman"/>
              <a:sym typeface="Times New Roman"/>
            </a:endParaRPr>
          </a:p>
        </p:txBody>
      </p:sp>
      <p:pic>
        <p:nvPicPr>
          <p:cNvPr id="148" name="Google Shape;148;p22"/>
          <p:cNvPicPr preferRelativeResize="0"/>
          <p:nvPr/>
        </p:nvPicPr>
        <p:blipFill>
          <a:blip r:embed="rId3">
            <a:alphaModFix/>
          </a:blip>
          <a:stretch>
            <a:fillRect/>
          </a:stretch>
        </p:blipFill>
        <p:spPr>
          <a:xfrm>
            <a:off x="152400" y="1232400"/>
            <a:ext cx="8839200" cy="44461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457200" y="-12"/>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Methodology</a:t>
            </a:r>
            <a:endParaRPr/>
          </a:p>
        </p:txBody>
      </p:sp>
      <p:pic>
        <p:nvPicPr>
          <p:cNvPr id="155" name="Google Shape;155;p23"/>
          <p:cNvPicPr preferRelativeResize="0"/>
          <p:nvPr/>
        </p:nvPicPr>
        <p:blipFill>
          <a:blip r:embed="rId3">
            <a:alphaModFix/>
          </a:blip>
          <a:stretch>
            <a:fillRect/>
          </a:stretch>
        </p:blipFill>
        <p:spPr>
          <a:xfrm>
            <a:off x="2034463" y="977713"/>
            <a:ext cx="5075065" cy="54102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720000" y="360000"/>
            <a:ext cx="7920000" cy="72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System Requirements</a:t>
            </a:r>
            <a:endParaRPr/>
          </a:p>
        </p:txBody>
      </p:sp>
      <p:sp>
        <p:nvSpPr>
          <p:cNvPr id="161" name="Google Shape;161;p24"/>
          <p:cNvSpPr txBox="1"/>
          <p:nvPr>
            <p:ph idx="1" type="body"/>
          </p:nvPr>
        </p:nvSpPr>
        <p:spPr>
          <a:xfrm>
            <a:off x="576000" y="11520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latin typeface="Times New Roman"/>
                <a:ea typeface="Times New Roman"/>
                <a:cs typeface="Times New Roman"/>
                <a:sym typeface="Times New Roman"/>
              </a:rPr>
              <a:t>Hardware, software requirements with cost  </a:t>
            </a:r>
            <a:endParaRPr/>
          </a:p>
        </p:txBody>
      </p:sp>
      <p:graphicFrame>
        <p:nvGraphicFramePr>
          <p:cNvPr id="162" name="Google Shape;162;p24"/>
          <p:cNvGraphicFramePr/>
          <p:nvPr/>
        </p:nvGraphicFramePr>
        <p:xfrm>
          <a:off x="720000" y="1524000"/>
          <a:ext cx="3000000" cy="3000000"/>
        </p:xfrm>
        <a:graphic>
          <a:graphicData uri="http://schemas.openxmlformats.org/drawingml/2006/table">
            <a:tbl>
              <a:tblPr>
                <a:noFill/>
                <a:tableStyleId>{DF81EB9A-8727-4E84-AEAC-561AFB3934D0}</a:tableStyleId>
              </a:tblPr>
              <a:tblGrid>
                <a:gridCol w="2693775"/>
                <a:gridCol w="2640000"/>
                <a:gridCol w="2640000"/>
              </a:tblGrid>
              <a:tr h="486025">
                <a:tc>
                  <a:txBody>
                    <a:bodyPr/>
                    <a:lstStyle/>
                    <a:p>
                      <a:pPr indent="0" lvl="0" marL="0" rtl="0" algn="l">
                        <a:spcBef>
                          <a:spcPts val="0"/>
                        </a:spcBef>
                        <a:spcAft>
                          <a:spcPts val="0"/>
                        </a:spcAft>
                        <a:buNone/>
                      </a:pPr>
                      <a:r>
                        <a:rPr b="1" lang="en-US" sz="2300">
                          <a:latin typeface="Times New Roman"/>
                          <a:ea typeface="Times New Roman"/>
                          <a:cs typeface="Times New Roman"/>
                          <a:sym typeface="Times New Roman"/>
                        </a:rPr>
                        <a:t>Sr.No.</a:t>
                      </a:r>
                      <a:endParaRPr b="1" sz="23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 </a:t>
                      </a:r>
                      <a:r>
                        <a:rPr b="1" lang="en-US" sz="2300">
                          <a:latin typeface="Times New Roman"/>
                          <a:ea typeface="Times New Roman"/>
                          <a:cs typeface="Times New Roman"/>
                          <a:sym typeface="Times New Roman"/>
                        </a:rPr>
                        <a:t>Components</a:t>
                      </a:r>
                      <a:endParaRPr b="1" sz="23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sz="2300">
                          <a:latin typeface="Times New Roman"/>
                          <a:ea typeface="Times New Roman"/>
                          <a:cs typeface="Times New Roman"/>
                          <a:sym typeface="Times New Roman"/>
                        </a:rPr>
                        <a:t>Cost</a:t>
                      </a:r>
                      <a:endParaRPr b="1" sz="2300">
                        <a:latin typeface="Times New Roman"/>
                        <a:ea typeface="Times New Roman"/>
                        <a:cs typeface="Times New Roman"/>
                        <a:sym typeface="Times New Roman"/>
                      </a:endParaRPr>
                    </a:p>
                  </a:txBody>
                  <a:tcPr marT="91425" marB="91425" marR="91425" marL="91425"/>
                </a:tc>
              </a:tr>
              <a:tr h="486025">
                <a:tc>
                  <a:txBody>
                    <a:bodyPr/>
                    <a:lstStyle/>
                    <a:p>
                      <a:pPr indent="0" lvl="0" marL="0" rtl="0" algn="l">
                        <a:spcBef>
                          <a:spcPts val="0"/>
                        </a:spcBef>
                        <a:spcAft>
                          <a:spcPts val="0"/>
                        </a:spcAft>
                        <a:buNone/>
                      </a:pPr>
                      <a:r>
                        <a:rPr lang="en-US" sz="1900">
                          <a:latin typeface="Times New Roman"/>
                          <a:ea typeface="Times New Roman"/>
                          <a:cs typeface="Times New Roman"/>
                          <a:sym typeface="Times New Roman"/>
                        </a:rPr>
                        <a:t>1</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Arduino Uno</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R3 sensor (X2)</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1100/-</a:t>
                      </a:r>
                      <a:endParaRPr sz="1800">
                        <a:latin typeface="Times New Roman"/>
                        <a:ea typeface="Times New Roman"/>
                        <a:cs typeface="Times New Roman"/>
                        <a:sym typeface="Times New Roman"/>
                      </a:endParaRPr>
                    </a:p>
                  </a:txBody>
                  <a:tcPr marT="91425" marB="91425" marR="91425" marL="91425"/>
                </a:tc>
              </a:tr>
              <a:tr h="486025">
                <a:tc>
                  <a:txBody>
                    <a:bodyPr/>
                    <a:lstStyle/>
                    <a:p>
                      <a:pPr indent="0" lvl="0" marL="0" rtl="0" algn="l">
                        <a:spcBef>
                          <a:spcPts val="0"/>
                        </a:spcBef>
                        <a:spcAft>
                          <a:spcPts val="0"/>
                        </a:spcAft>
                        <a:buClr>
                          <a:schemeClr val="dk1"/>
                        </a:buClr>
                        <a:buSzPts val="1100"/>
                        <a:buFont typeface="Arial"/>
                        <a:buNone/>
                      </a:pPr>
                      <a:r>
                        <a:rPr lang="en-US" sz="1900">
                          <a:solidFill>
                            <a:schemeClr val="dk1"/>
                          </a:solidFill>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PIR Sensor</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700">
                          <a:latin typeface="Times New Roman"/>
                          <a:ea typeface="Times New Roman"/>
                          <a:cs typeface="Times New Roman"/>
                          <a:sym typeface="Times New Roman"/>
                        </a:rPr>
                        <a:t>65/-</a:t>
                      </a:r>
                      <a:endParaRPr sz="1700">
                        <a:latin typeface="Times New Roman"/>
                        <a:ea typeface="Times New Roman"/>
                        <a:cs typeface="Times New Roman"/>
                        <a:sym typeface="Times New Roman"/>
                      </a:endParaRPr>
                    </a:p>
                  </a:txBody>
                  <a:tcPr marT="91425" marB="91425" marR="91425" marL="91425"/>
                </a:tc>
              </a:tr>
              <a:tr h="486025">
                <a:tc>
                  <a:txBody>
                    <a:bodyPr/>
                    <a:lstStyle/>
                    <a:p>
                      <a:pPr indent="0" lvl="0" marL="0" rtl="0" algn="l">
                        <a:spcBef>
                          <a:spcPts val="0"/>
                        </a:spcBef>
                        <a:spcAft>
                          <a:spcPts val="0"/>
                        </a:spcAft>
                        <a:buClr>
                          <a:schemeClr val="dk1"/>
                        </a:buClr>
                        <a:buSzPts val="1100"/>
                        <a:buFont typeface="Arial"/>
                        <a:buNone/>
                      </a:pPr>
                      <a:r>
                        <a:rPr lang="en-US" sz="1900">
                          <a:solidFill>
                            <a:schemeClr val="dk1"/>
                          </a:solidFill>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HC-05 module</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560/-</a:t>
                      </a:r>
                      <a:endParaRPr sz="1800">
                        <a:latin typeface="Times New Roman"/>
                        <a:ea typeface="Times New Roman"/>
                        <a:cs typeface="Times New Roman"/>
                        <a:sym typeface="Times New Roman"/>
                      </a:endParaRPr>
                    </a:p>
                  </a:txBody>
                  <a:tcPr marT="91425" marB="91425" marR="91425" marL="91425"/>
                </a:tc>
              </a:tr>
              <a:tr h="505450">
                <a:tc>
                  <a:txBody>
                    <a:bodyPr/>
                    <a:lstStyle/>
                    <a:p>
                      <a:pPr indent="0" lvl="0" marL="0" rtl="0" algn="l">
                        <a:spcBef>
                          <a:spcPts val="0"/>
                        </a:spcBef>
                        <a:spcAft>
                          <a:spcPts val="0"/>
                        </a:spcAft>
                        <a:buClr>
                          <a:schemeClr val="dk1"/>
                        </a:buClr>
                        <a:buSzPts val="1100"/>
                        <a:buFont typeface="Arial"/>
                        <a:buNone/>
                      </a:pPr>
                      <a:r>
                        <a:rPr lang="en-US" sz="1900">
                          <a:solidFill>
                            <a:schemeClr val="dk1"/>
                          </a:solidFill>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DC Fan 12V</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95/-</a:t>
                      </a:r>
                      <a:endParaRPr sz="1800">
                        <a:latin typeface="Times New Roman"/>
                        <a:ea typeface="Times New Roman"/>
                        <a:cs typeface="Times New Roman"/>
                        <a:sym typeface="Times New Roman"/>
                      </a:endParaRPr>
                    </a:p>
                  </a:txBody>
                  <a:tcPr marT="91425" marB="91425" marR="91425" marL="91425"/>
                </a:tc>
              </a:tr>
              <a:tr h="486025">
                <a:tc>
                  <a:txBody>
                    <a:bodyPr/>
                    <a:lstStyle/>
                    <a:p>
                      <a:pPr indent="0" lvl="0" marL="0" rtl="0" algn="l">
                        <a:spcBef>
                          <a:spcPts val="0"/>
                        </a:spcBef>
                        <a:spcAft>
                          <a:spcPts val="0"/>
                        </a:spcAft>
                        <a:buClr>
                          <a:schemeClr val="dk1"/>
                        </a:buClr>
                        <a:buSzPts val="1100"/>
                        <a:buFont typeface="Arial"/>
                        <a:buNone/>
                      </a:pPr>
                      <a:r>
                        <a:rPr lang="en-US" sz="1900">
                          <a:solidFill>
                            <a:schemeClr val="dk1"/>
                          </a:solidFill>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12V  Battery</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80/-</a:t>
                      </a:r>
                      <a:endParaRPr sz="1800">
                        <a:latin typeface="Times New Roman"/>
                        <a:ea typeface="Times New Roman"/>
                        <a:cs typeface="Times New Roman"/>
                        <a:sym typeface="Times New Roman"/>
                      </a:endParaRPr>
                    </a:p>
                  </a:txBody>
                  <a:tcPr marT="91425" marB="91425" marR="91425" marL="91425"/>
                </a:tc>
              </a:tr>
              <a:tr h="486025">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6</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0000"/>
                        </a:lnSpc>
                        <a:spcBef>
                          <a:spcPts val="1500"/>
                        </a:spcBef>
                        <a:spcAft>
                          <a:spcPts val="800"/>
                        </a:spcAft>
                        <a:buNone/>
                      </a:pPr>
                      <a:r>
                        <a:rPr lang="en-US" sz="2000">
                          <a:solidFill>
                            <a:srgbClr val="212121"/>
                          </a:solidFill>
                          <a:highlight>
                            <a:schemeClr val="lt1"/>
                          </a:highlight>
                          <a:latin typeface="Times New Roman"/>
                          <a:ea typeface="Times New Roman"/>
                          <a:cs typeface="Times New Roman"/>
                          <a:sym typeface="Times New Roman"/>
                        </a:rPr>
                        <a:t>Relay Module</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50/-</a:t>
                      </a:r>
                      <a:endParaRPr sz="1800">
                        <a:latin typeface="Times New Roman"/>
                        <a:ea typeface="Times New Roman"/>
                        <a:cs typeface="Times New Roman"/>
                        <a:sym typeface="Times New Roman"/>
                      </a:endParaRPr>
                    </a:p>
                  </a:txBody>
                  <a:tcPr marT="91425" marB="91425" marR="91425" marL="91425"/>
                </a:tc>
              </a:tr>
              <a:tr h="486025">
                <a:tc>
                  <a:txBody>
                    <a:bodyPr/>
                    <a:lstStyle/>
                    <a:p>
                      <a:pPr indent="0" lvl="0" marL="0" rtl="0" algn="l">
                        <a:spcBef>
                          <a:spcPts val="0"/>
                        </a:spcBef>
                        <a:spcAft>
                          <a:spcPts val="0"/>
                        </a:spcAft>
                        <a:buClr>
                          <a:schemeClr val="dk1"/>
                        </a:buClr>
                        <a:buSzPts val="1100"/>
                        <a:buFont typeface="Arial"/>
                        <a:buNone/>
                      </a:pPr>
                      <a:r>
                        <a:rPr lang="en-US" sz="1900">
                          <a:solidFill>
                            <a:schemeClr val="dk1"/>
                          </a:solidFill>
                          <a:latin typeface="Times New Roman"/>
                          <a:ea typeface="Times New Roman"/>
                          <a:cs typeface="Times New Roman"/>
                          <a:sym typeface="Times New Roman"/>
                        </a:rPr>
                        <a:t>7</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Bradboard (X2)</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800">
                          <a:latin typeface="Times New Roman"/>
                          <a:ea typeface="Times New Roman"/>
                          <a:cs typeface="Times New Roman"/>
                          <a:sym typeface="Times New Roman"/>
                        </a:rPr>
                        <a:t>200/-</a:t>
                      </a:r>
                      <a:endParaRPr sz="1800">
                        <a:latin typeface="Times New Roman"/>
                        <a:ea typeface="Times New Roman"/>
                        <a:cs typeface="Times New Roman"/>
                        <a:sym typeface="Times New Roman"/>
                      </a:endParaRPr>
                    </a:p>
                  </a:txBody>
                  <a:tcPr marT="91425" marB="91425" marR="91425" marL="91425"/>
                </a:tc>
              </a:tr>
              <a:tr h="486025">
                <a:tc>
                  <a:txBody>
                    <a:bodyPr/>
                    <a:lstStyle/>
                    <a:p>
                      <a:pPr indent="0" lvl="0" marL="0" rtl="0" algn="l">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lnSpc>
                          <a:spcPct val="110000"/>
                        </a:lnSpc>
                        <a:spcBef>
                          <a:spcPts val="1500"/>
                        </a:spcBef>
                        <a:spcAft>
                          <a:spcPts val="80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a:txBody>
                  <a:tcPr marT="91425" marB="91425" marR="91425" marL="91425"/>
                </a:tc>
              </a:tr>
              <a:tr h="505450">
                <a:tc>
                  <a:txBody>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sz="1900">
                          <a:latin typeface="Times New Roman"/>
                          <a:ea typeface="Times New Roman"/>
                          <a:cs typeface="Times New Roman"/>
                          <a:sym typeface="Times New Roman"/>
                        </a:rPr>
                        <a:t>      Total Cost</a:t>
                      </a:r>
                      <a:endParaRPr b="1"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   2150/-</a:t>
                      </a:r>
                      <a:endParaRPr sz="18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sz="3200">
                <a:latin typeface="Times New Roman"/>
                <a:ea typeface="Times New Roman"/>
                <a:cs typeface="Times New Roman"/>
                <a:sym typeface="Times New Roman"/>
              </a:rPr>
              <a:t>Software</a:t>
            </a:r>
            <a:r>
              <a:rPr b="1" lang="en-US" sz="3200">
                <a:latin typeface="Times New Roman"/>
                <a:ea typeface="Times New Roman"/>
                <a:cs typeface="Times New Roman"/>
                <a:sym typeface="Times New Roman"/>
              </a:rPr>
              <a:t> Requirements</a:t>
            </a:r>
            <a:endParaRPr/>
          </a:p>
        </p:txBody>
      </p:sp>
      <p:sp>
        <p:nvSpPr>
          <p:cNvPr id="169" name="Google Shape;169;p25"/>
          <p:cNvSpPr txBox="1"/>
          <p:nvPr/>
        </p:nvSpPr>
        <p:spPr>
          <a:xfrm flipH="1">
            <a:off x="265650" y="1605000"/>
            <a:ext cx="8612700" cy="3492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300">
              <a:latin typeface="Calibri"/>
              <a:ea typeface="Calibri"/>
              <a:cs typeface="Calibri"/>
              <a:sym typeface="Calibri"/>
            </a:endParaRPr>
          </a:p>
          <a:p>
            <a:pPr indent="-317500" lvl="0" marL="457200" rtl="0" algn="l">
              <a:lnSpc>
                <a:spcPct val="80000"/>
              </a:lnSpc>
              <a:spcBef>
                <a:spcPts val="1000"/>
              </a:spcBef>
              <a:spcAft>
                <a:spcPts val="0"/>
              </a:spcAft>
              <a:buSzPts val="1400"/>
              <a:buChar char="❏"/>
            </a:pPr>
            <a:r>
              <a:rPr lang="en-US" sz="300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Arduino</a:t>
            </a:r>
            <a:r>
              <a:rPr lang="en-US" sz="4400">
                <a:solidFill>
                  <a:schemeClr val="dk1"/>
                </a:solidFill>
                <a:latin typeface="Times New Roman"/>
                <a:ea typeface="Times New Roman"/>
                <a:cs typeface="Times New Roman"/>
                <a:sym typeface="Times New Roman"/>
              </a:rPr>
              <a:t>.</a:t>
            </a:r>
            <a:r>
              <a:rPr lang="en-US" sz="3500">
                <a:solidFill>
                  <a:schemeClr val="dk1"/>
                </a:solidFill>
                <a:latin typeface="Times New Roman"/>
                <a:ea typeface="Times New Roman"/>
                <a:cs typeface="Times New Roman"/>
                <a:sym typeface="Times New Roman"/>
              </a:rPr>
              <a:t>cc</a:t>
            </a:r>
            <a:r>
              <a:rPr lang="en-US" sz="4400">
                <a:solidFill>
                  <a:schemeClr val="dk1"/>
                </a:solidFill>
                <a:latin typeface="Times New Roman"/>
                <a:ea typeface="Times New Roman"/>
                <a:cs typeface="Times New Roman"/>
                <a:sym typeface="Times New Roman"/>
              </a:rPr>
              <a:t> </a:t>
            </a:r>
            <a:endParaRPr sz="4400">
              <a:solidFill>
                <a:schemeClr val="dk1"/>
              </a:solidFill>
              <a:latin typeface="Times New Roman"/>
              <a:ea typeface="Times New Roman"/>
              <a:cs typeface="Times New Roman"/>
              <a:sym typeface="Times New Roman"/>
            </a:endParaRPr>
          </a:p>
          <a:p>
            <a:pPr indent="-317500" lvl="0" marL="457200" rtl="0" algn="l">
              <a:lnSpc>
                <a:spcPct val="80000"/>
              </a:lnSpc>
              <a:spcBef>
                <a:spcPts val="1000"/>
              </a:spcBef>
              <a:spcAft>
                <a:spcPts val="0"/>
              </a:spcAft>
              <a:buSzPts val="1400"/>
              <a:buFont typeface="Times New Roman"/>
              <a:buChar char="❏"/>
            </a:pPr>
            <a:r>
              <a:rPr lang="en-US" sz="3500">
                <a:latin typeface="Times New Roman"/>
                <a:ea typeface="Times New Roman"/>
                <a:cs typeface="Times New Roman"/>
                <a:sym typeface="Times New Roman"/>
              </a:rPr>
              <a:t>Window 7 or above</a:t>
            </a:r>
            <a:r>
              <a:rPr lang="en-US" sz="3000">
                <a:latin typeface="Times New Roman"/>
                <a:ea typeface="Times New Roman"/>
                <a:cs typeface="Times New Roman"/>
                <a:sym typeface="Times New Roman"/>
              </a:rPr>
              <a:t> </a:t>
            </a:r>
            <a:endParaRPr sz="35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34375"/>
              <a:buFont typeface="Arial"/>
              <a:buNone/>
            </a:pPr>
            <a:r>
              <a:rPr lang="en-US" sz="3200">
                <a:latin typeface="Times New Roman"/>
                <a:ea typeface="Times New Roman"/>
                <a:cs typeface="Times New Roman"/>
                <a:sym typeface="Times New Roman"/>
              </a:rPr>
              <a:t>Implementation </a:t>
            </a:r>
            <a:endParaRPr sz="32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176" name="Google Shape;176;p26"/>
          <p:cNvSpPr txBox="1"/>
          <p:nvPr>
            <p:ph idx="1" type="body"/>
          </p:nvPr>
        </p:nvSpPr>
        <p:spPr>
          <a:xfrm>
            <a:off x="457200" y="1600200"/>
            <a:ext cx="4038600" cy="45261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sp>
        <p:nvSpPr>
          <p:cNvPr id="177" name="Google Shape;177;p26"/>
          <p:cNvSpPr txBox="1"/>
          <p:nvPr>
            <p:ph idx="2" type="body"/>
          </p:nvPr>
        </p:nvSpPr>
        <p:spPr>
          <a:xfrm>
            <a:off x="4648200" y="1600200"/>
            <a:ext cx="4038600" cy="45261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pic>
        <p:nvPicPr>
          <p:cNvPr id="178" name="Google Shape;178;p26"/>
          <p:cNvPicPr preferRelativeResize="0"/>
          <p:nvPr/>
        </p:nvPicPr>
        <p:blipFill rotWithShape="1">
          <a:blip r:embed="rId3">
            <a:alphaModFix/>
          </a:blip>
          <a:srcRect b="0" l="0" r="0" t="0"/>
          <a:stretch/>
        </p:blipFill>
        <p:spPr>
          <a:xfrm>
            <a:off x="285825" y="1417650"/>
            <a:ext cx="4209976" cy="4678950"/>
          </a:xfrm>
          <a:prstGeom prst="rect">
            <a:avLst/>
          </a:prstGeom>
          <a:noFill/>
          <a:ln>
            <a:noFill/>
          </a:ln>
        </p:spPr>
      </p:pic>
      <p:pic>
        <p:nvPicPr>
          <p:cNvPr id="179" name="Google Shape;179;p26"/>
          <p:cNvPicPr preferRelativeResize="0"/>
          <p:nvPr/>
        </p:nvPicPr>
        <p:blipFill rotWithShape="1">
          <a:blip r:embed="rId4">
            <a:alphaModFix/>
          </a:blip>
          <a:srcRect b="4147" l="6585" r="0" t="7427"/>
          <a:stretch/>
        </p:blipFill>
        <p:spPr>
          <a:xfrm rot="-5400000">
            <a:off x="4423763" y="1551562"/>
            <a:ext cx="4722975" cy="442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457200" y="299063"/>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latin typeface="Times New Roman"/>
                <a:ea typeface="Times New Roman"/>
                <a:cs typeface="Times New Roman"/>
                <a:sym typeface="Times New Roman"/>
              </a:rPr>
              <a:t>Results</a:t>
            </a:r>
            <a:endParaRPr>
              <a:latin typeface="Times New Roman"/>
              <a:ea typeface="Times New Roman"/>
              <a:cs typeface="Times New Roman"/>
              <a:sym typeface="Times New Roman"/>
            </a:endParaRPr>
          </a:p>
        </p:txBody>
      </p:sp>
      <p:sp>
        <p:nvSpPr>
          <p:cNvPr id="186" name="Google Shape;186;p27"/>
          <p:cNvSpPr txBox="1"/>
          <p:nvPr>
            <p:ph idx="1" type="body"/>
          </p:nvPr>
        </p:nvSpPr>
        <p:spPr>
          <a:xfrm>
            <a:off x="457200" y="1600200"/>
            <a:ext cx="4038600" cy="45261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sp>
        <p:nvSpPr>
          <p:cNvPr id="187" name="Google Shape;187;p27"/>
          <p:cNvSpPr txBox="1"/>
          <p:nvPr>
            <p:ph idx="2" type="body"/>
          </p:nvPr>
        </p:nvSpPr>
        <p:spPr>
          <a:xfrm>
            <a:off x="4648200" y="1600200"/>
            <a:ext cx="4038600" cy="45261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pic>
        <p:nvPicPr>
          <p:cNvPr id="188" name="Google Shape;188;p27"/>
          <p:cNvPicPr preferRelativeResize="0"/>
          <p:nvPr/>
        </p:nvPicPr>
        <p:blipFill rotWithShape="1">
          <a:blip r:embed="rId3">
            <a:alphaModFix/>
          </a:blip>
          <a:srcRect b="4623" l="22684" r="0" t="10852"/>
          <a:stretch/>
        </p:blipFill>
        <p:spPr>
          <a:xfrm>
            <a:off x="157300" y="1269550"/>
            <a:ext cx="4338500" cy="4856751"/>
          </a:xfrm>
          <a:prstGeom prst="rect">
            <a:avLst/>
          </a:prstGeom>
          <a:noFill/>
          <a:ln>
            <a:noFill/>
          </a:ln>
        </p:spPr>
      </p:pic>
      <p:pic>
        <p:nvPicPr>
          <p:cNvPr id="189" name="Google Shape;189;p27"/>
          <p:cNvPicPr preferRelativeResize="0"/>
          <p:nvPr/>
        </p:nvPicPr>
        <p:blipFill rotWithShape="1">
          <a:blip r:embed="rId4">
            <a:alphaModFix/>
          </a:blip>
          <a:srcRect b="0" l="11442" r="11450" t="0"/>
          <a:stretch/>
        </p:blipFill>
        <p:spPr>
          <a:xfrm rot="-5400000">
            <a:off x="4358487" y="1483063"/>
            <a:ext cx="4877850" cy="4450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720000" y="360000"/>
            <a:ext cx="7920000" cy="72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Conclusion</a:t>
            </a:r>
            <a:endParaRPr/>
          </a:p>
        </p:txBody>
      </p:sp>
      <p:sp>
        <p:nvSpPr>
          <p:cNvPr id="195" name="Google Shape;195;p28"/>
          <p:cNvSpPr txBox="1"/>
          <p:nvPr>
            <p:ph idx="1" type="body"/>
          </p:nvPr>
        </p:nvSpPr>
        <p:spPr>
          <a:xfrm>
            <a:off x="576000" y="1075800"/>
            <a:ext cx="82296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1000"/>
              </a:spcBef>
              <a:spcAft>
                <a:spcPts val="0"/>
              </a:spcAft>
              <a:buNone/>
            </a:pPr>
            <a:r>
              <a:rPr lang="en-US" sz="2300">
                <a:highlight>
                  <a:srgbClr val="FFFFFF"/>
                </a:highlight>
                <a:latin typeface="Times New Roman"/>
                <a:ea typeface="Times New Roman"/>
                <a:cs typeface="Times New Roman"/>
                <a:sym typeface="Times New Roman"/>
              </a:rPr>
              <a:t>We have  developed an automated fan system.The  purpose of  this project  was  to build a automated fan with human detector </a:t>
            </a:r>
            <a:r>
              <a:rPr lang="en-US" sz="2300">
                <a:highlight>
                  <a:srgbClr val="FFFFFF"/>
                </a:highlight>
                <a:latin typeface="Times New Roman"/>
                <a:ea typeface="Times New Roman"/>
                <a:cs typeface="Times New Roman"/>
                <a:sym typeface="Times New Roman"/>
              </a:rPr>
              <a:t>capabilities</a:t>
            </a:r>
            <a:r>
              <a:rPr lang="en-US" sz="2300">
                <a:highlight>
                  <a:srgbClr val="FFFFFF"/>
                </a:highlight>
                <a:latin typeface="Times New Roman"/>
                <a:ea typeface="Times New Roman"/>
                <a:cs typeface="Times New Roman"/>
                <a:sym typeface="Times New Roman"/>
              </a:rPr>
              <a:t> by using the PIR sensor. This system can also be used to work with </a:t>
            </a:r>
            <a:r>
              <a:rPr lang="en-US" sz="2300">
                <a:highlight>
                  <a:srgbClr val="FFFFFF"/>
                </a:highlight>
                <a:latin typeface="Times New Roman"/>
                <a:ea typeface="Times New Roman"/>
                <a:cs typeface="Times New Roman"/>
                <a:sym typeface="Times New Roman"/>
              </a:rPr>
              <a:t>heavy</a:t>
            </a:r>
            <a:r>
              <a:rPr lang="en-US" sz="2300">
                <a:highlight>
                  <a:srgbClr val="FFFFFF"/>
                </a:highlight>
                <a:latin typeface="Times New Roman"/>
                <a:ea typeface="Times New Roman"/>
                <a:cs typeface="Times New Roman"/>
                <a:sym typeface="Times New Roman"/>
              </a:rPr>
              <a:t> home devices like AC’s.</a:t>
            </a:r>
            <a:endParaRPr sz="2300">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720000" y="360000"/>
            <a:ext cx="7920000" cy="72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References</a:t>
            </a:r>
            <a:endParaRPr/>
          </a:p>
        </p:txBody>
      </p:sp>
      <p:sp>
        <p:nvSpPr>
          <p:cNvPr id="201" name="Google Shape;201;p29"/>
          <p:cNvSpPr txBox="1"/>
          <p:nvPr>
            <p:ph idx="1" type="body"/>
          </p:nvPr>
        </p:nvSpPr>
        <p:spPr>
          <a:xfrm>
            <a:off x="576000" y="1152000"/>
            <a:ext cx="8224200" cy="5170200"/>
          </a:xfrm>
          <a:prstGeom prst="rect">
            <a:avLst/>
          </a:prstGeom>
          <a:noFill/>
          <a:ln>
            <a:noFill/>
          </a:ln>
        </p:spPr>
        <p:txBody>
          <a:bodyPr anchorCtr="0" anchor="t" bIns="45700" lIns="91425" spcFirstLastPara="1" rIns="91425" wrap="square" tIns="45700">
            <a:normAutofit fontScale="77500" lnSpcReduction="20000"/>
          </a:bodyPr>
          <a:lstStyle/>
          <a:p>
            <a:pPr indent="-346710" lvl="0" marL="457200" rtl="0" algn="just">
              <a:spcBef>
                <a:spcPts val="0"/>
              </a:spcBef>
              <a:spcAft>
                <a:spcPts val="0"/>
              </a:spcAft>
              <a:buSzPct val="100000"/>
              <a:buFont typeface="Times New Roman"/>
              <a:buChar char="❏"/>
            </a:pPr>
            <a:r>
              <a:rPr lang="en-US" sz="2400">
                <a:latin typeface="Times New Roman"/>
                <a:ea typeface="Times New Roman"/>
                <a:cs typeface="Times New Roman"/>
                <a:sym typeface="Times New Roman"/>
              </a:rPr>
              <a:t>Talib, N.A.A. &amp; Kamarudin, Farhah &amp; Shema, S.S. &amp; Aziz, Azri. (2020). Development of Automatic Mini Fan with Human Detector by Using PIR Sensor. IOP Conference Series: Materials Science and Engineering. 932. 012081. 10.1088/1757-899X/932/1/012081.</a:t>
            </a:r>
            <a:endParaRPr sz="2400">
              <a:latin typeface="Times New Roman"/>
              <a:ea typeface="Times New Roman"/>
              <a:cs typeface="Times New Roman"/>
              <a:sym typeface="Times New Roman"/>
            </a:endParaRPr>
          </a:p>
          <a:p>
            <a:pPr indent="0" lvl="0" marL="1371600" rtl="0" algn="just">
              <a:spcBef>
                <a:spcPts val="0"/>
              </a:spcBef>
              <a:spcAft>
                <a:spcPts val="0"/>
              </a:spcAft>
              <a:buNone/>
            </a:pP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346710" lvl="0" marL="457200" rtl="0" algn="just">
              <a:spcBef>
                <a:spcPts val="0"/>
              </a:spcBef>
              <a:spcAft>
                <a:spcPts val="0"/>
              </a:spcAft>
              <a:buSzPct val="100000"/>
              <a:buFont typeface="Times New Roman"/>
              <a:buChar char="❏"/>
            </a:pPr>
            <a:r>
              <a:rPr lang="en-US" sz="2400">
                <a:latin typeface="Times New Roman"/>
                <a:ea typeface="Times New Roman"/>
                <a:cs typeface="Times New Roman"/>
                <a:sym typeface="Times New Roman"/>
              </a:rPr>
              <a:t>Pravalika Bethi,Kukkala Ramya,Gande Preethi,Kokkonda Navya,   "HOME AUTOMATION USING ARDUINO AND BLUETOOTH", International Journal of Creative Research Thoughts (IJCRT), ISSN:2320-2882, Volume.9, Issue 1, pp.1682-1688, January 2021, Available at :http://www.ijcrt.org/papers/IJCRT2101203.pdf</a:t>
            </a:r>
            <a:endParaRPr sz="2400">
              <a:latin typeface="Times New Roman"/>
              <a:ea typeface="Times New Roman"/>
              <a:cs typeface="Times New Roman"/>
              <a:sym typeface="Times New Roman"/>
            </a:endParaRPr>
          </a:p>
          <a:p>
            <a:pPr indent="0" lvl="0" marL="914400" rtl="0" algn="just">
              <a:spcBef>
                <a:spcPts val="0"/>
              </a:spcBef>
              <a:spcAft>
                <a:spcPts val="0"/>
              </a:spcAft>
              <a:buNone/>
            </a:pPr>
            <a:r>
              <a:t/>
            </a:r>
            <a:endParaRPr sz="2400">
              <a:latin typeface="Times New Roman"/>
              <a:ea typeface="Times New Roman"/>
              <a:cs typeface="Times New Roman"/>
              <a:sym typeface="Times New Roman"/>
            </a:endParaRPr>
          </a:p>
          <a:p>
            <a:pPr indent="0" lvl="0" marL="914400" rtl="0" algn="just">
              <a:spcBef>
                <a:spcPts val="0"/>
              </a:spcBef>
              <a:spcAft>
                <a:spcPts val="0"/>
              </a:spcAft>
              <a:buNone/>
            </a:pPr>
            <a:r>
              <a:t/>
            </a:r>
            <a:endParaRPr sz="2400">
              <a:latin typeface="Times New Roman"/>
              <a:ea typeface="Times New Roman"/>
              <a:cs typeface="Times New Roman"/>
              <a:sym typeface="Times New Roman"/>
            </a:endParaRPr>
          </a:p>
          <a:p>
            <a:pPr indent="-346710" lvl="0" marL="457200" rtl="0" algn="just">
              <a:spcBef>
                <a:spcPts val="0"/>
              </a:spcBef>
              <a:spcAft>
                <a:spcPts val="0"/>
              </a:spcAft>
              <a:buSzPct val="100000"/>
              <a:buFont typeface="Times New Roman"/>
              <a:buChar char="❏"/>
            </a:pPr>
            <a:r>
              <a:rPr lang="en-US" sz="2400">
                <a:latin typeface="Times New Roman"/>
                <a:ea typeface="Times New Roman"/>
                <a:cs typeface="Times New Roman"/>
                <a:sym typeface="Times New Roman"/>
              </a:rPr>
              <a:t>Agus Wibowo,"Communication Concept Between Bluetooth As a Master and Slave To Exchange Digital Information",International Journal of Engineering and Advanced Technology (IJEAT),ISSN: 2249-8958 (Online), Volume-9 Issue-2, December, 2019, Available at :</a:t>
            </a:r>
            <a:r>
              <a:rPr lang="en-US" sz="2400" u="sng">
                <a:solidFill>
                  <a:schemeClr val="hlink"/>
                </a:solidFill>
                <a:latin typeface="Times New Roman"/>
                <a:ea typeface="Times New Roman"/>
                <a:cs typeface="Times New Roman"/>
                <a:sym typeface="Times New Roman"/>
                <a:hlinkClick r:id="rId3"/>
              </a:rPr>
              <a:t>https://www.ijeat.org/wp-content/uploads/papers/v9i2/B3222129219.pdf</a:t>
            </a:r>
            <a:endParaRPr sz="2400">
              <a:latin typeface="Times New Roman"/>
              <a:ea typeface="Times New Roman"/>
              <a:cs typeface="Times New Roman"/>
              <a:sym typeface="Times New Roman"/>
            </a:endParaRPr>
          </a:p>
          <a:p>
            <a:pPr indent="0" lvl="0" marL="914400" rtl="0" algn="just">
              <a:spcBef>
                <a:spcPts val="0"/>
              </a:spcBef>
              <a:spcAft>
                <a:spcPts val="0"/>
              </a:spcAft>
              <a:buNone/>
            </a:pPr>
            <a:r>
              <a:t/>
            </a:r>
            <a:endParaRPr sz="2400">
              <a:latin typeface="Times New Roman"/>
              <a:ea typeface="Times New Roman"/>
              <a:cs typeface="Times New Roman"/>
              <a:sym typeface="Times New Roman"/>
            </a:endParaRPr>
          </a:p>
          <a:p>
            <a:pPr indent="-346710" lvl="0" marL="457200" rtl="0" algn="just">
              <a:spcBef>
                <a:spcPts val="0"/>
              </a:spcBef>
              <a:spcAft>
                <a:spcPts val="0"/>
              </a:spcAft>
              <a:buSzPct val="100000"/>
              <a:buFont typeface="Times New Roman"/>
              <a:buChar char="❏"/>
            </a:pPr>
            <a:r>
              <a:rPr lang="en-US" sz="2400">
                <a:latin typeface="Times New Roman"/>
                <a:ea typeface="Times New Roman"/>
                <a:cs typeface="Times New Roman"/>
                <a:sym typeface="Times New Roman"/>
              </a:rPr>
              <a:t>Raju, Srujan &amp; Sinha, Professor G. (2020). Automatic Temperature Control System Using Arduino. Advances in Intelligent Systems and Computing. 1090. 219-226. 10.1007/978-981-15-1480-7_18</a:t>
            </a:r>
            <a:endParaRPr sz="2400">
              <a:latin typeface="Times New Roman"/>
              <a:ea typeface="Times New Roman"/>
              <a:cs typeface="Times New Roman"/>
              <a:sym typeface="Times New Roman"/>
            </a:endParaRPr>
          </a:p>
          <a:p>
            <a:pPr indent="0" lvl="0" marL="342900" rtl="0" algn="l">
              <a:spcBef>
                <a:spcPts val="0"/>
              </a:spcBef>
              <a:spcAft>
                <a:spcPts val="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720000" y="360000"/>
            <a:ext cx="7920000" cy="72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Overview </a:t>
            </a:r>
            <a:endParaRPr/>
          </a:p>
        </p:txBody>
      </p:sp>
      <p:sp>
        <p:nvSpPr>
          <p:cNvPr id="98" name="Google Shape;98;p14"/>
          <p:cNvSpPr txBox="1"/>
          <p:nvPr>
            <p:ph idx="1" type="body"/>
          </p:nvPr>
        </p:nvSpPr>
        <p:spPr>
          <a:xfrm>
            <a:off x="576000" y="1152000"/>
            <a:ext cx="8229600" cy="4525963"/>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chemeClr val="dk1"/>
              </a:buClr>
              <a:buSzPts val="2400"/>
              <a:buChar char="•"/>
            </a:pPr>
            <a:r>
              <a:rPr lang="en-US" sz="2400">
                <a:latin typeface="Times New Roman"/>
                <a:ea typeface="Times New Roman"/>
                <a:cs typeface="Times New Roman"/>
                <a:sym typeface="Times New Roman"/>
              </a:rPr>
              <a:t>Introduction</a:t>
            </a:r>
            <a:endParaRPr/>
          </a:p>
          <a:p>
            <a:pPr indent="-342900" lvl="0" marL="342900" rtl="0" algn="l">
              <a:spcBef>
                <a:spcPts val="480"/>
              </a:spcBef>
              <a:spcAft>
                <a:spcPts val="0"/>
              </a:spcAft>
              <a:buClr>
                <a:schemeClr val="dk1"/>
              </a:buClr>
              <a:buSzPts val="2400"/>
              <a:buChar char="•"/>
            </a:pPr>
            <a:r>
              <a:rPr lang="en-US" sz="2400">
                <a:latin typeface="Times New Roman"/>
                <a:ea typeface="Times New Roman"/>
                <a:cs typeface="Times New Roman"/>
                <a:sym typeface="Times New Roman"/>
              </a:rPr>
              <a:t>Problem Statement </a:t>
            </a:r>
            <a:endParaRPr/>
          </a:p>
          <a:p>
            <a:pPr indent="-342900" lvl="0" marL="342900" rtl="0" algn="l">
              <a:spcBef>
                <a:spcPts val="480"/>
              </a:spcBef>
              <a:spcAft>
                <a:spcPts val="0"/>
              </a:spcAft>
              <a:buClr>
                <a:schemeClr val="dk1"/>
              </a:buClr>
              <a:buSzPts val="2400"/>
              <a:buChar char="•"/>
            </a:pPr>
            <a:r>
              <a:rPr lang="en-US" sz="2400">
                <a:latin typeface="Times New Roman"/>
                <a:ea typeface="Times New Roman"/>
                <a:cs typeface="Times New Roman"/>
                <a:sym typeface="Times New Roman"/>
              </a:rPr>
              <a:t>Objectives</a:t>
            </a:r>
            <a:endParaRPr/>
          </a:p>
          <a:p>
            <a:pPr indent="-342900" lvl="0" marL="342900" rtl="0" algn="l">
              <a:spcBef>
                <a:spcPts val="480"/>
              </a:spcBef>
              <a:spcAft>
                <a:spcPts val="0"/>
              </a:spcAft>
              <a:buClr>
                <a:schemeClr val="dk1"/>
              </a:buClr>
              <a:buSzPts val="2400"/>
              <a:buChar char="•"/>
            </a:pPr>
            <a:r>
              <a:rPr lang="en-US" sz="2400">
                <a:latin typeface="Times New Roman"/>
                <a:ea typeface="Times New Roman"/>
                <a:cs typeface="Times New Roman"/>
                <a:sym typeface="Times New Roman"/>
              </a:rPr>
              <a:t>Literature Survey</a:t>
            </a:r>
            <a:endParaRPr sz="2400">
              <a:latin typeface="Times New Roman"/>
              <a:ea typeface="Times New Roman"/>
              <a:cs typeface="Times New Roman"/>
              <a:sym typeface="Times New Roman"/>
            </a:endParaRPr>
          </a:p>
          <a:p>
            <a:pPr indent="-342900" lvl="0" marL="342900" rtl="0" algn="l">
              <a:spcBef>
                <a:spcPts val="480"/>
              </a:spcBef>
              <a:spcAft>
                <a:spcPts val="0"/>
              </a:spcAft>
              <a:buClr>
                <a:schemeClr val="dk1"/>
              </a:buClr>
              <a:buSzPts val="2400"/>
              <a:buChar char="•"/>
            </a:pPr>
            <a:r>
              <a:rPr lang="en-US" sz="2400">
                <a:latin typeface="Times New Roman"/>
                <a:ea typeface="Times New Roman"/>
                <a:cs typeface="Times New Roman"/>
                <a:sym typeface="Times New Roman"/>
              </a:rPr>
              <a:t>System Design</a:t>
            </a:r>
            <a:endParaRPr/>
          </a:p>
          <a:p>
            <a:pPr indent="-342900" lvl="0" marL="342900" rtl="0" algn="l">
              <a:spcBef>
                <a:spcPts val="480"/>
              </a:spcBef>
              <a:spcAft>
                <a:spcPts val="0"/>
              </a:spcAft>
              <a:buClr>
                <a:schemeClr val="dk1"/>
              </a:buClr>
              <a:buSzPts val="2400"/>
              <a:buChar char="•"/>
            </a:pPr>
            <a:r>
              <a:rPr lang="en-US" sz="2400">
                <a:latin typeface="Times New Roman"/>
                <a:ea typeface="Times New Roman"/>
                <a:cs typeface="Times New Roman"/>
                <a:sym typeface="Times New Roman"/>
              </a:rPr>
              <a:t>Circuit Diagram</a:t>
            </a:r>
            <a:endParaRPr sz="2400">
              <a:latin typeface="Times New Roman"/>
              <a:ea typeface="Times New Roman"/>
              <a:cs typeface="Times New Roman"/>
              <a:sym typeface="Times New Roman"/>
            </a:endParaRPr>
          </a:p>
          <a:p>
            <a:pPr indent="-342900" lvl="0" marL="342900" rtl="0" algn="l">
              <a:spcBef>
                <a:spcPts val="480"/>
              </a:spcBef>
              <a:spcAft>
                <a:spcPts val="0"/>
              </a:spcAft>
              <a:buSzPts val="2400"/>
              <a:buFont typeface="Times New Roman"/>
              <a:buChar char="•"/>
            </a:pPr>
            <a:r>
              <a:rPr lang="en-US" sz="2400">
                <a:latin typeface="Times New Roman"/>
                <a:ea typeface="Times New Roman"/>
                <a:cs typeface="Times New Roman"/>
                <a:sym typeface="Times New Roman"/>
              </a:rPr>
              <a:t>Method/Approach</a:t>
            </a:r>
            <a:endParaRPr sz="2400">
              <a:latin typeface="Times New Roman"/>
              <a:ea typeface="Times New Roman"/>
              <a:cs typeface="Times New Roman"/>
              <a:sym typeface="Times New Roman"/>
            </a:endParaRPr>
          </a:p>
          <a:p>
            <a:pPr indent="-342900" lvl="0" marL="342900" rtl="0" algn="l">
              <a:spcBef>
                <a:spcPts val="480"/>
              </a:spcBef>
              <a:spcAft>
                <a:spcPts val="0"/>
              </a:spcAft>
              <a:buClr>
                <a:schemeClr val="dk1"/>
              </a:buClr>
              <a:buSzPts val="2400"/>
              <a:buChar char="•"/>
            </a:pPr>
            <a:r>
              <a:rPr lang="en-US" sz="2400">
                <a:latin typeface="Times New Roman"/>
                <a:ea typeface="Times New Roman"/>
                <a:cs typeface="Times New Roman"/>
                <a:sym typeface="Times New Roman"/>
              </a:rPr>
              <a:t>System Requirements</a:t>
            </a:r>
            <a:endParaRPr sz="2400">
              <a:latin typeface="Times New Roman"/>
              <a:ea typeface="Times New Roman"/>
              <a:cs typeface="Times New Roman"/>
              <a:sym typeface="Times New Roman"/>
            </a:endParaRPr>
          </a:p>
          <a:p>
            <a:pPr indent="-342900" lvl="0" marL="342900" rtl="0" algn="l">
              <a:spcBef>
                <a:spcPts val="480"/>
              </a:spcBef>
              <a:spcAft>
                <a:spcPts val="0"/>
              </a:spcAft>
              <a:buSzPts val="2400"/>
              <a:buFont typeface="Times New Roman"/>
              <a:buChar char="•"/>
            </a:pPr>
            <a:r>
              <a:rPr lang="en-US" sz="2400">
                <a:latin typeface="Times New Roman"/>
                <a:ea typeface="Times New Roman"/>
                <a:cs typeface="Times New Roman"/>
                <a:sym typeface="Times New Roman"/>
              </a:rPr>
              <a:t>Implementation and Results</a:t>
            </a:r>
            <a:endParaRPr sz="2400">
              <a:latin typeface="Times New Roman"/>
              <a:ea typeface="Times New Roman"/>
              <a:cs typeface="Times New Roman"/>
              <a:sym typeface="Times New Roman"/>
            </a:endParaRPr>
          </a:p>
          <a:p>
            <a:pPr indent="-342900" lvl="0" marL="342900" rtl="0" algn="l">
              <a:spcBef>
                <a:spcPts val="480"/>
              </a:spcBef>
              <a:spcAft>
                <a:spcPts val="0"/>
              </a:spcAft>
              <a:buClr>
                <a:schemeClr val="dk1"/>
              </a:buClr>
              <a:buSzPts val="2400"/>
              <a:buChar char="•"/>
            </a:pPr>
            <a:r>
              <a:rPr lang="en-US" sz="2400">
                <a:latin typeface="Times New Roman"/>
                <a:ea typeface="Times New Roman"/>
                <a:cs typeface="Times New Roman"/>
                <a:sym typeface="Times New Roman"/>
              </a:rPr>
              <a:t>Conclusion </a:t>
            </a:r>
            <a:endParaRPr/>
          </a:p>
          <a:p>
            <a:pPr indent="-342900" lvl="0" marL="342900" rtl="0" algn="l">
              <a:spcBef>
                <a:spcPts val="480"/>
              </a:spcBef>
              <a:spcAft>
                <a:spcPts val="0"/>
              </a:spcAft>
              <a:buClr>
                <a:schemeClr val="dk1"/>
              </a:buClr>
              <a:buSzPts val="2400"/>
              <a:buChar char="•"/>
            </a:pPr>
            <a:r>
              <a:rPr lang="en-US" sz="2400">
                <a:latin typeface="Times New Roman"/>
                <a:ea typeface="Times New Roman"/>
                <a:cs typeface="Times New Roman"/>
                <a:sym typeface="Times New Roman"/>
              </a:rPr>
              <a:t>References </a:t>
            </a:r>
            <a:endParaRPr sz="2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720000" y="360000"/>
            <a:ext cx="7920000" cy="72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Introduction</a:t>
            </a:r>
            <a:endParaRPr/>
          </a:p>
        </p:txBody>
      </p:sp>
      <p:sp>
        <p:nvSpPr>
          <p:cNvPr id="104" name="Google Shape;104;p15"/>
          <p:cNvSpPr txBox="1"/>
          <p:nvPr>
            <p:ph idx="1" type="body"/>
          </p:nvPr>
        </p:nvSpPr>
        <p:spPr>
          <a:xfrm>
            <a:off x="565200" y="1166008"/>
            <a:ext cx="7439100" cy="4422600"/>
          </a:xfrm>
          <a:prstGeom prst="rect">
            <a:avLst/>
          </a:prstGeom>
          <a:noFill/>
          <a:ln>
            <a:noFill/>
          </a:ln>
        </p:spPr>
        <p:txBody>
          <a:bodyPr anchorCtr="0" anchor="t" bIns="45700" lIns="91425" spcFirstLastPara="1" rIns="91425" wrap="square" tIns="45700">
            <a:normAutofit/>
          </a:bodyPr>
          <a:lstStyle/>
          <a:p>
            <a:pPr indent="-425450" lvl="0" marL="457200" rtl="0" algn="just">
              <a:lnSpc>
                <a:spcPct val="80000"/>
              </a:lnSpc>
              <a:spcBef>
                <a:spcPts val="0"/>
              </a:spcBef>
              <a:spcAft>
                <a:spcPts val="0"/>
              </a:spcAft>
              <a:buSzPts val="3100"/>
              <a:buFont typeface="Times New Roman"/>
              <a:buChar char="•"/>
            </a:pPr>
            <a:r>
              <a:rPr lang="en-US" sz="3100">
                <a:highlight>
                  <a:srgbClr val="FFFFFF"/>
                </a:highlight>
                <a:latin typeface="Times New Roman"/>
                <a:ea typeface="Times New Roman"/>
                <a:cs typeface="Times New Roman"/>
                <a:sym typeface="Times New Roman"/>
              </a:rPr>
              <a:t>The recent development in sensor </a:t>
            </a:r>
            <a:r>
              <a:rPr lang="en-US" sz="3100">
                <a:highlight>
                  <a:srgbClr val="FFFFFF"/>
                </a:highlight>
                <a:latin typeface="Times New Roman"/>
                <a:ea typeface="Times New Roman"/>
                <a:cs typeface="Times New Roman"/>
                <a:sym typeface="Times New Roman"/>
              </a:rPr>
              <a:t>network</a:t>
            </a:r>
            <a:r>
              <a:rPr lang="en-US" sz="3100">
                <a:highlight>
                  <a:srgbClr val="FFFFFF"/>
                </a:highlight>
                <a:latin typeface="Times New Roman"/>
                <a:ea typeface="Times New Roman"/>
                <a:cs typeface="Times New Roman"/>
                <a:sym typeface="Times New Roman"/>
              </a:rPr>
              <a:t> has lead to high uses of sensor for home automation purpose.</a:t>
            </a:r>
            <a:endParaRPr sz="3100">
              <a:highlight>
                <a:srgbClr val="FFFFFF"/>
              </a:highlight>
              <a:latin typeface="Times New Roman"/>
              <a:ea typeface="Times New Roman"/>
              <a:cs typeface="Times New Roman"/>
              <a:sym typeface="Times New Roman"/>
            </a:endParaRPr>
          </a:p>
          <a:p>
            <a:pPr indent="-425450" lvl="0" marL="457200" rtl="0" algn="just">
              <a:lnSpc>
                <a:spcPct val="80000"/>
              </a:lnSpc>
              <a:spcBef>
                <a:spcPts val="0"/>
              </a:spcBef>
              <a:spcAft>
                <a:spcPts val="0"/>
              </a:spcAft>
              <a:buSzPts val="3100"/>
              <a:buFont typeface="Times New Roman"/>
              <a:buChar char="•"/>
            </a:pPr>
            <a:r>
              <a:rPr lang="en-US" sz="3100">
                <a:highlight>
                  <a:srgbClr val="FFFFFF"/>
                </a:highlight>
                <a:latin typeface="Times New Roman"/>
                <a:ea typeface="Times New Roman"/>
                <a:cs typeface="Times New Roman"/>
                <a:sym typeface="Times New Roman"/>
              </a:rPr>
              <a:t>This project develops automatic fan switching system by sensing the presence of human being.</a:t>
            </a:r>
            <a:endParaRPr sz="3100">
              <a:highlight>
                <a:srgbClr val="FFFFFF"/>
              </a:highlight>
              <a:latin typeface="Times New Roman"/>
              <a:ea typeface="Times New Roman"/>
              <a:cs typeface="Times New Roman"/>
              <a:sym typeface="Times New Roman"/>
            </a:endParaRPr>
          </a:p>
          <a:p>
            <a:pPr indent="-425450" lvl="0" marL="457200" rtl="0" algn="just">
              <a:lnSpc>
                <a:spcPct val="80000"/>
              </a:lnSpc>
              <a:spcBef>
                <a:spcPts val="0"/>
              </a:spcBef>
              <a:spcAft>
                <a:spcPts val="0"/>
              </a:spcAft>
              <a:buSzPts val="3100"/>
              <a:buFont typeface="Times New Roman"/>
              <a:buChar char="•"/>
            </a:pPr>
            <a:r>
              <a:rPr lang="en-US" sz="3100">
                <a:highlight>
                  <a:srgbClr val="FFFFFF"/>
                </a:highlight>
                <a:latin typeface="Times New Roman"/>
                <a:ea typeface="Times New Roman"/>
                <a:cs typeface="Times New Roman"/>
                <a:sym typeface="Times New Roman"/>
              </a:rPr>
              <a:t>The project aim to save electricity and the manual need of fan </a:t>
            </a:r>
            <a:r>
              <a:rPr lang="en-US" sz="3100">
                <a:highlight>
                  <a:srgbClr val="FFFFFF"/>
                </a:highlight>
                <a:latin typeface="Times New Roman"/>
                <a:ea typeface="Times New Roman"/>
                <a:cs typeface="Times New Roman"/>
                <a:sym typeface="Times New Roman"/>
              </a:rPr>
              <a:t>switching</a:t>
            </a:r>
            <a:r>
              <a:rPr lang="en-US" sz="3100">
                <a:highlight>
                  <a:srgbClr val="FFFFFF"/>
                </a:highlight>
                <a:latin typeface="Times New Roman"/>
                <a:ea typeface="Times New Roman"/>
                <a:cs typeface="Times New Roman"/>
                <a:sym typeface="Times New Roman"/>
              </a:rPr>
              <a:t> ON and OFF.</a:t>
            </a:r>
            <a:endParaRPr sz="3100">
              <a:highlight>
                <a:srgbClr val="FFFFFF"/>
              </a:highlight>
              <a:latin typeface="Times New Roman"/>
              <a:ea typeface="Times New Roman"/>
              <a:cs typeface="Times New Roman"/>
              <a:sym typeface="Times New Roman"/>
            </a:endParaRPr>
          </a:p>
          <a:p>
            <a:pPr indent="0" lvl="0" marL="0" rtl="0" algn="just">
              <a:lnSpc>
                <a:spcPct val="80000"/>
              </a:lnSpc>
              <a:spcBef>
                <a:spcPts val="0"/>
              </a:spcBef>
              <a:spcAft>
                <a:spcPts val="0"/>
              </a:spcAft>
              <a:buNone/>
            </a:pPr>
            <a:r>
              <a:t/>
            </a:r>
            <a:endParaRPr sz="3300">
              <a:highlight>
                <a:srgbClr val="FFFFFF"/>
              </a:highlight>
              <a:latin typeface="Arial"/>
              <a:ea typeface="Arial"/>
              <a:cs typeface="Arial"/>
              <a:sym typeface="Arial"/>
            </a:endParaRPr>
          </a:p>
        </p:txBody>
      </p:sp>
      <p:sp>
        <p:nvSpPr>
          <p:cNvPr id="105" name="Google Shape;105;p15"/>
          <p:cNvSpPr txBox="1"/>
          <p:nvPr/>
        </p:nvSpPr>
        <p:spPr>
          <a:xfrm>
            <a:off x="565200" y="3288525"/>
            <a:ext cx="710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720000" y="360000"/>
            <a:ext cx="7920000" cy="72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Times New Roman"/>
              <a:buNone/>
            </a:pPr>
            <a:br>
              <a:rPr lang="en-US" sz="3200">
                <a:latin typeface="Times New Roman"/>
                <a:ea typeface="Times New Roman"/>
                <a:cs typeface="Times New Roman"/>
                <a:sym typeface="Times New Roman"/>
              </a:rPr>
            </a:br>
            <a:r>
              <a:rPr b="1" lang="en-US" sz="3200">
                <a:latin typeface="Times New Roman"/>
                <a:ea typeface="Times New Roman"/>
                <a:cs typeface="Times New Roman"/>
                <a:sym typeface="Times New Roman"/>
              </a:rPr>
              <a:t>Problem Statement</a:t>
            </a:r>
            <a:br>
              <a:rPr lang="en-US" sz="3200">
                <a:latin typeface="Times New Roman"/>
                <a:ea typeface="Times New Roman"/>
                <a:cs typeface="Times New Roman"/>
                <a:sym typeface="Times New Roman"/>
              </a:rPr>
            </a:br>
            <a:endParaRPr b="1" sz="3200">
              <a:latin typeface="Times New Roman"/>
              <a:ea typeface="Times New Roman"/>
              <a:cs typeface="Times New Roman"/>
              <a:sym typeface="Times New Roman"/>
            </a:endParaRPr>
          </a:p>
        </p:txBody>
      </p:sp>
      <p:sp>
        <p:nvSpPr>
          <p:cNvPr id="111" name="Google Shape;111;p16"/>
          <p:cNvSpPr txBox="1"/>
          <p:nvPr>
            <p:ph idx="1" type="body"/>
          </p:nvPr>
        </p:nvSpPr>
        <p:spPr>
          <a:xfrm>
            <a:off x="576000" y="1152000"/>
            <a:ext cx="8229600" cy="4525963"/>
          </a:xfrm>
          <a:prstGeom prst="rect">
            <a:avLst/>
          </a:prstGeom>
          <a:noFill/>
          <a:ln>
            <a:noFill/>
          </a:ln>
        </p:spPr>
        <p:txBody>
          <a:bodyPr anchorCtr="0" anchor="t" bIns="45700" lIns="91425" spcFirstLastPara="1" rIns="91425" wrap="square" tIns="45700">
            <a:normAutofit/>
          </a:bodyPr>
          <a:lstStyle/>
          <a:p>
            <a:pPr indent="0" lvl="0" marL="342900" rtl="0" algn="just">
              <a:spcBef>
                <a:spcPts val="0"/>
              </a:spcBef>
              <a:spcAft>
                <a:spcPts val="0"/>
              </a:spcAft>
              <a:buNone/>
            </a:pPr>
            <a:r>
              <a:rPr lang="en-US" sz="3100">
                <a:latin typeface="Times New Roman"/>
                <a:ea typeface="Times New Roman"/>
                <a:cs typeface="Times New Roman"/>
                <a:sym typeface="Times New Roman"/>
              </a:rPr>
              <a:t>This project aims to develop a automated fan system using PIR sensor and HC-05 bluetooth module. It will work depending on the human presence in the room.</a:t>
            </a:r>
            <a:endParaRPr sz="31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0000" y="360000"/>
            <a:ext cx="7920000" cy="72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Times New Roman"/>
              <a:buNone/>
            </a:pPr>
            <a:br>
              <a:rPr lang="en-US" sz="3200">
                <a:latin typeface="Times New Roman"/>
                <a:ea typeface="Times New Roman"/>
                <a:cs typeface="Times New Roman"/>
                <a:sym typeface="Times New Roman"/>
              </a:rPr>
            </a:br>
            <a:r>
              <a:rPr b="1" lang="en-US" sz="3200">
                <a:latin typeface="Times New Roman"/>
                <a:ea typeface="Times New Roman"/>
                <a:cs typeface="Times New Roman"/>
                <a:sym typeface="Times New Roman"/>
              </a:rPr>
              <a:t>Objectives</a:t>
            </a:r>
            <a:br>
              <a:rPr lang="en-US" sz="3200">
                <a:latin typeface="Times New Roman"/>
                <a:ea typeface="Times New Roman"/>
                <a:cs typeface="Times New Roman"/>
                <a:sym typeface="Times New Roman"/>
              </a:rPr>
            </a:br>
            <a:endParaRPr b="1" sz="3200">
              <a:latin typeface="Times New Roman"/>
              <a:ea typeface="Times New Roman"/>
              <a:cs typeface="Times New Roman"/>
              <a:sym typeface="Times New Roman"/>
            </a:endParaRPr>
          </a:p>
        </p:txBody>
      </p:sp>
      <p:sp>
        <p:nvSpPr>
          <p:cNvPr id="117" name="Google Shape;117;p17"/>
          <p:cNvSpPr txBox="1"/>
          <p:nvPr>
            <p:ph idx="1" type="body"/>
          </p:nvPr>
        </p:nvSpPr>
        <p:spPr>
          <a:xfrm>
            <a:off x="576000" y="1152000"/>
            <a:ext cx="8229600" cy="4525963"/>
          </a:xfrm>
          <a:prstGeom prst="rect">
            <a:avLst/>
          </a:prstGeom>
          <a:noFill/>
          <a:ln>
            <a:noFill/>
          </a:ln>
        </p:spPr>
        <p:txBody>
          <a:bodyPr anchorCtr="0" anchor="t" bIns="45700" lIns="91425" spcFirstLastPara="1" rIns="91425" wrap="square" tIns="45700">
            <a:normAutofit/>
          </a:bodyPr>
          <a:lstStyle/>
          <a:p>
            <a:pPr indent="-425450" lvl="0" marL="457200" rtl="0" algn="l">
              <a:spcBef>
                <a:spcPts val="0"/>
              </a:spcBef>
              <a:spcAft>
                <a:spcPts val="0"/>
              </a:spcAft>
              <a:buSzPts val="3100"/>
              <a:buFont typeface="Times New Roman"/>
              <a:buChar char="●"/>
            </a:pPr>
            <a:r>
              <a:rPr lang="en-US" sz="3100">
                <a:latin typeface="Times New Roman"/>
                <a:ea typeface="Times New Roman"/>
                <a:cs typeface="Times New Roman"/>
                <a:sym typeface="Times New Roman"/>
              </a:rPr>
              <a:t>To build a wireless fan system using HC-05 m</a:t>
            </a:r>
            <a:r>
              <a:rPr lang="en-US" sz="3100">
                <a:latin typeface="Times New Roman"/>
                <a:ea typeface="Times New Roman"/>
                <a:cs typeface="Times New Roman"/>
                <a:sym typeface="Times New Roman"/>
              </a:rPr>
              <a:t>odule and PIR sensor. </a:t>
            </a:r>
            <a:endParaRPr sz="3100">
              <a:latin typeface="Times New Roman"/>
              <a:ea typeface="Times New Roman"/>
              <a:cs typeface="Times New Roman"/>
              <a:sym typeface="Times New Roman"/>
            </a:endParaRPr>
          </a:p>
          <a:p>
            <a:pPr indent="-425450" lvl="0" marL="457200" rtl="0" algn="l">
              <a:spcBef>
                <a:spcPts val="0"/>
              </a:spcBef>
              <a:spcAft>
                <a:spcPts val="0"/>
              </a:spcAft>
              <a:buSzPts val="3100"/>
              <a:buFont typeface="Times New Roman"/>
              <a:buChar char="●"/>
            </a:pPr>
            <a:r>
              <a:rPr lang="en-US" sz="3100">
                <a:latin typeface="Times New Roman"/>
                <a:ea typeface="Times New Roman"/>
                <a:cs typeface="Times New Roman"/>
                <a:sym typeface="Times New Roman"/>
              </a:rPr>
              <a:t>To switch the fan ON if a person is present in the room.</a:t>
            </a:r>
            <a:endParaRPr sz="3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0000" y="149275"/>
            <a:ext cx="7920000" cy="72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Times New Roman"/>
              <a:buNone/>
            </a:pPr>
            <a:br>
              <a:rPr lang="en-US" sz="3200">
                <a:latin typeface="Times New Roman"/>
                <a:ea typeface="Times New Roman"/>
                <a:cs typeface="Times New Roman"/>
                <a:sym typeface="Times New Roman"/>
              </a:rPr>
            </a:br>
            <a:r>
              <a:rPr b="1" lang="en-US" sz="3200">
                <a:latin typeface="Times New Roman"/>
                <a:ea typeface="Times New Roman"/>
                <a:cs typeface="Times New Roman"/>
                <a:sym typeface="Times New Roman"/>
              </a:rPr>
              <a:t>Literature Survey</a:t>
            </a:r>
            <a:br>
              <a:rPr lang="en-US" sz="3200">
                <a:latin typeface="Times New Roman"/>
                <a:ea typeface="Times New Roman"/>
                <a:cs typeface="Times New Roman"/>
                <a:sym typeface="Times New Roman"/>
              </a:rPr>
            </a:br>
            <a:endParaRPr b="1" sz="3200">
              <a:latin typeface="Times New Roman"/>
              <a:ea typeface="Times New Roman"/>
              <a:cs typeface="Times New Roman"/>
              <a:sym typeface="Times New Roman"/>
            </a:endParaRPr>
          </a:p>
        </p:txBody>
      </p:sp>
      <p:graphicFrame>
        <p:nvGraphicFramePr>
          <p:cNvPr id="123" name="Google Shape;123;p18"/>
          <p:cNvGraphicFramePr/>
          <p:nvPr/>
        </p:nvGraphicFramePr>
        <p:xfrm>
          <a:off x="217813" y="947100"/>
          <a:ext cx="3000000" cy="3000000"/>
        </p:xfrm>
        <a:graphic>
          <a:graphicData uri="http://schemas.openxmlformats.org/drawingml/2006/table">
            <a:tbl>
              <a:tblPr>
                <a:noFill/>
                <a:tableStyleId>{96AADE48-22D2-46CB-9AC5-7E9EC6DD384E}</a:tableStyleId>
              </a:tblPr>
              <a:tblGrid>
                <a:gridCol w="782775"/>
                <a:gridCol w="1635425"/>
                <a:gridCol w="4109575"/>
                <a:gridCol w="2180600"/>
              </a:tblGrid>
              <a:tr h="374850">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Sr no</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   Title</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Methodology</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Future scope/ gap</a:t>
                      </a:r>
                      <a:endParaRPr sz="1800">
                        <a:latin typeface="Times New Roman"/>
                        <a:ea typeface="Times New Roman"/>
                        <a:cs typeface="Times New Roman"/>
                        <a:sym typeface="Times New Roman"/>
                      </a:endParaRPr>
                    </a:p>
                  </a:txBody>
                  <a:tcPr marT="63500" marB="63500" marR="63500" marL="63500"/>
                </a:tc>
              </a:tr>
              <a:tr h="2227000">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1</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Development of Automatic Mini Fan with Human Detector by Using PIR Sensor.</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just">
                        <a:spcBef>
                          <a:spcPts val="0"/>
                        </a:spcBef>
                        <a:spcAft>
                          <a:spcPts val="0"/>
                        </a:spcAft>
                        <a:buClr>
                          <a:schemeClr val="dk1"/>
                        </a:buClr>
                        <a:buSzPts val="1100"/>
                        <a:buFont typeface="Arial"/>
                        <a:buNone/>
                      </a:pPr>
                      <a:r>
                        <a:rPr lang="en-US" sz="1800">
                          <a:latin typeface="Times New Roman"/>
                          <a:ea typeface="Times New Roman"/>
                          <a:cs typeface="Times New Roman"/>
                          <a:sym typeface="Times New Roman"/>
                        </a:rPr>
                        <a:t>The automatic mini fan with human detection system developed in the research paper consists of a combination of sensors such as PIR and LM35, a controller, a motor, and two types of power supplies, AC and DC, all of which are controlled by Arduino UNO as the main controller.</a:t>
                      </a:r>
                      <a:endParaRPr sz="1800">
                        <a:latin typeface="Times New Roman"/>
                        <a:ea typeface="Times New Roman"/>
                        <a:cs typeface="Times New Roman"/>
                        <a:sym typeface="Times New Roman"/>
                      </a:endParaRPr>
                    </a:p>
                    <a:p>
                      <a:pPr indent="0" lvl="0" marL="0" rtl="0" algn="just">
                        <a:spcBef>
                          <a:spcPts val="0"/>
                        </a:spcBef>
                        <a:spcAft>
                          <a:spcPts val="0"/>
                        </a:spcAft>
                        <a:buNone/>
                      </a:pPr>
                      <a:r>
                        <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just">
                        <a:spcBef>
                          <a:spcPts val="0"/>
                        </a:spcBef>
                        <a:spcAft>
                          <a:spcPts val="0"/>
                        </a:spcAft>
                        <a:buNone/>
                      </a:pPr>
                      <a:r>
                        <a:rPr lang="en-US" sz="1800">
                          <a:latin typeface="Times New Roman"/>
                          <a:ea typeface="Times New Roman"/>
                          <a:cs typeface="Times New Roman"/>
                          <a:sym typeface="Times New Roman"/>
                        </a:rPr>
                        <a:t>The system developed here has the potential to be commercialised in the future. </a:t>
                      </a:r>
                      <a:endParaRPr sz="1800">
                        <a:latin typeface="Times New Roman"/>
                        <a:ea typeface="Times New Roman"/>
                        <a:cs typeface="Times New Roman"/>
                        <a:sym typeface="Times New Roman"/>
                      </a:endParaRPr>
                    </a:p>
                  </a:txBody>
                  <a:tcPr marT="63500" marB="63500" marR="63500" marL="63500"/>
                </a:tc>
              </a:tr>
              <a:tr h="2756200">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2</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just">
                        <a:spcBef>
                          <a:spcPts val="0"/>
                        </a:spcBef>
                        <a:spcAft>
                          <a:spcPts val="0"/>
                        </a:spcAft>
                        <a:buNone/>
                      </a:pPr>
                      <a:r>
                        <a:rPr lang="en-US" sz="1800">
                          <a:latin typeface="Times New Roman"/>
                          <a:ea typeface="Times New Roman"/>
                          <a:cs typeface="Times New Roman"/>
                          <a:sym typeface="Times New Roman"/>
                        </a:rPr>
                        <a:t>Home Automation using Arduino and Bluetooth</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just">
                        <a:spcBef>
                          <a:spcPts val="0"/>
                        </a:spcBef>
                        <a:spcAft>
                          <a:spcPts val="0"/>
                        </a:spcAft>
                        <a:buNone/>
                      </a:pPr>
                      <a:r>
                        <a:rPr lang="en-US" sz="1800">
                          <a:latin typeface="Times New Roman"/>
                          <a:ea typeface="Times New Roman"/>
                          <a:cs typeface="Times New Roman"/>
                          <a:sym typeface="Times New Roman"/>
                        </a:rPr>
                        <a:t>At the receiver end, a Bluetooth module is linked to the Arduino board, while at the transmitter end, a GUI application on the mobile phone transmits ON/OFF commands to the receiver where loads are connected. When a key on the smartphone is touched, the Bluetooth module receives the corresponding data and instantly communicates it to Arduino. The Arduino then checks the received data to the data written in the code and turns on the load accordingly.</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just">
                        <a:spcBef>
                          <a:spcPts val="0"/>
                        </a:spcBef>
                        <a:spcAft>
                          <a:spcPts val="0"/>
                        </a:spcAft>
                        <a:buNone/>
                      </a:pPr>
                      <a:r>
                        <a:rPr lang="en-US" sz="1800">
                          <a:latin typeface="Times New Roman"/>
                          <a:ea typeface="Times New Roman"/>
                          <a:cs typeface="Times New Roman"/>
                          <a:sym typeface="Times New Roman"/>
                        </a:rPr>
                        <a:t>There must always be a connection between the mobile app and the HC-05 module for the system to function.</a:t>
                      </a:r>
                      <a:endParaRPr sz="18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nvSpPr>
        <p:spPr>
          <a:xfrm>
            <a:off x="0" y="0"/>
            <a:ext cx="89844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200">
                <a:solidFill>
                  <a:schemeClr val="dk1"/>
                </a:solidFill>
                <a:latin typeface="Times New Roman"/>
                <a:ea typeface="Times New Roman"/>
                <a:cs typeface="Times New Roman"/>
                <a:sym typeface="Times New Roman"/>
              </a:rPr>
              <a:t>Literature Survey</a:t>
            </a:r>
            <a:br>
              <a:rPr lang="en-US" sz="3200">
                <a:solidFill>
                  <a:schemeClr val="dk1"/>
                </a:solidFill>
                <a:latin typeface="Times New Roman"/>
                <a:ea typeface="Times New Roman"/>
                <a:cs typeface="Times New Roman"/>
                <a:sym typeface="Times New Roman"/>
              </a:rPr>
            </a:br>
            <a:endParaRPr/>
          </a:p>
        </p:txBody>
      </p:sp>
      <p:graphicFrame>
        <p:nvGraphicFramePr>
          <p:cNvPr id="130" name="Google Shape;130;p19"/>
          <p:cNvGraphicFramePr/>
          <p:nvPr/>
        </p:nvGraphicFramePr>
        <p:xfrm>
          <a:off x="370213" y="1099500"/>
          <a:ext cx="3000000" cy="3000000"/>
        </p:xfrm>
        <a:graphic>
          <a:graphicData uri="http://schemas.openxmlformats.org/drawingml/2006/table">
            <a:tbl>
              <a:tblPr>
                <a:noFill/>
                <a:tableStyleId>{96AADE48-22D2-46CB-9AC5-7E9EC6DD384E}</a:tableStyleId>
              </a:tblPr>
              <a:tblGrid>
                <a:gridCol w="766475"/>
                <a:gridCol w="1601375"/>
                <a:gridCol w="4024025"/>
                <a:gridCol w="2135200"/>
              </a:tblGrid>
              <a:tr h="432875">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Sr no</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 Paper</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Methodology</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Future scope/ gap</a:t>
                      </a:r>
                      <a:endParaRPr sz="1800">
                        <a:latin typeface="Times New Roman"/>
                        <a:ea typeface="Times New Roman"/>
                        <a:cs typeface="Times New Roman"/>
                        <a:sym typeface="Times New Roman"/>
                      </a:endParaRPr>
                    </a:p>
                  </a:txBody>
                  <a:tcPr marT="63500" marB="63500" marR="63500" marL="63500"/>
                </a:tc>
              </a:tr>
              <a:tr h="2232500">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3</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just">
                        <a:spcBef>
                          <a:spcPts val="0"/>
                        </a:spcBef>
                        <a:spcAft>
                          <a:spcPts val="0"/>
                        </a:spcAft>
                        <a:buNone/>
                      </a:pPr>
                      <a:r>
                        <a:rPr lang="en-US" sz="1800">
                          <a:latin typeface="Times New Roman"/>
                          <a:ea typeface="Times New Roman"/>
                          <a:cs typeface="Times New Roman"/>
                          <a:sym typeface="Times New Roman"/>
                        </a:rPr>
                        <a:t>Communication Concept Between Bluetooth As a Master and Slave To Exchange Digital Information</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just">
                        <a:spcBef>
                          <a:spcPts val="0"/>
                        </a:spcBef>
                        <a:spcAft>
                          <a:spcPts val="0"/>
                        </a:spcAft>
                        <a:buNone/>
                      </a:pPr>
                      <a:r>
                        <a:rPr lang="en-US" sz="1800">
                          <a:latin typeface="Times New Roman"/>
                          <a:ea typeface="Times New Roman"/>
                          <a:cs typeface="Times New Roman"/>
                          <a:sym typeface="Times New Roman"/>
                        </a:rPr>
                        <a:t>Using two hc-05 modules to connect master and slave with the help of an arduino.</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just">
                        <a:spcBef>
                          <a:spcPts val="0"/>
                        </a:spcBef>
                        <a:spcAft>
                          <a:spcPts val="0"/>
                        </a:spcAft>
                        <a:buNone/>
                      </a:pPr>
                      <a:r>
                        <a:rPr lang="en-US" sz="1800">
                          <a:latin typeface="Times New Roman"/>
                          <a:ea typeface="Times New Roman"/>
                          <a:cs typeface="Times New Roman"/>
                          <a:sym typeface="Times New Roman"/>
                        </a:rPr>
                        <a:t>Wireless automated systems can be created using this technology.</a:t>
                      </a:r>
                      <a:endParaRPr sz="1800">
                        <a:latin typeface="Times New Roman"/>
                        <a:ea typeface="Times New Roman"/>
                        <a:cs typeface="Times New Roman"/>
                        <a:sym typeface="Times New Roman"/>
                      </a:endParaRPr>
                    </a:p>
                  </a:txBody>
                  <a:tcPr marT="63500" marB="63500" marR="63500" marL="63500"/>
                </a:tc>
              </a:tr>
              <a:tr h="2763025">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4</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just">
                        <a:spcBef>
                          <a:spcPts val="0"/>
                        </a:spcBef>
                        <a:spcAft>
                          <a:spcPts val="0"/>
                        </a:spcAft>
                        <a:buNone/>
                      </a:pPr>
                      <a:r>
                        <a:rPr lang="en-US" sz="1800">
                          <a:latin typeface="Times New Roman"/>
                          <a:ea typeface="Times New Roman"/>
                          <a:cs typeface="Times New Roman"/>
                          <a:sym typeface="Times New Roman"/>
                        </a:rPr>
                        <a:t>Automatic Room Light Controller using Arduino and PIR Sensor</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just">
                        <a:spcBef>
                          <a:spcPts val="0"/>
                        </a:spcBef>
                        <a:spcAft>
                          <a:spcPts val="0"/>
                        </a:spcAft>
                        <a:buNone/>
                      </a:pPr>
                      <a:r>
                        <a:rPr lang="en-US" sz="1800">
                          <a:latin typeface="Times New Roman"/>
                          <a:ea typeface="Times New Roman"/>
                          <a:cs typeface="Times New Roman"/>
                          <a:sym typeface="Times New Roman"/>
                        </a:rPr>
                        <a:t>The suggested system is an automatic room light controller that makes use of an Arduino, a PIR sensor, and a relay module.</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just">
                        <a:spcBef>
                          <a:spcPts val="0"/>
                        </a:spcBef>
                        <a:spcAft>
                          <a:spcPts val="0"/>
                        </a:spcAft>
                        <a:buNone/>
                      </a:pPr>
                      <a:r>
                        <a:rPr lang="en-US" sz="1800">
                          <a:latin typeface="Times New Roman"/>
                          <a:ea typeface="Times New Roman"/>
                          <a:cs typeface="Times New Roman"/>
                          <a:sym typeface="Times New Roman"/>
                        </a:rPr>
                        <a:t>It can be used in college labs, schools , bathroom ,staircases in the house etc.</a:t>
                      </a:r>
                      <a:endParaRPr sz="18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0000" y="360000"/>
            <a:ext cx="7920000" cy="72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Times New Roman"/>
              <a:buNone/>
            </a:pPr>
            <a:br>
              <a:rPr lang="en-US" sz="3200">
                <a:latin typeface="Times New Roman"/>
                <a:ea typeface="Times New Roman"/>
                <a:cs typeface="Times New Roman"/>
                <a:sym typeface="Times New Roman"/>
              </a:rPr>
            </a:br>
            <a:r>
              <a:rPr b="1" lang="en-US" sz="3200">
                <a:latin typeface="Times New Roman"/>
                <a:ea typeface="Times New Roman"/>
                <a:cs typeface="Times New Roman"/>
                <a:sym typeface="Times New Roman"/>
              </a:rPr>
              <a:t>System Design</a:t>
            </a:r>
            <a:br>
              <a:rPr lang="en-US" sz="3200">
                <a:latin typeface="Times New Roman"/>
                <a:ea typeface="Times New Roman"/>
                <a:cs typeface="Times New Roman"/>
                <a:sym typeface="Times New Roman"/>
              </a:rPr>
            </a:br>
            <a:endParaRPr b="1" sz="3200">
              <a:latin typeface="Times New Roman"/>
              <a:ea typeface="Times New Roman"/>
              <a:cs typeface="Times New Roman"/>
              <a:sym typeface="Times New Roman"/>
            </a:endParaRPr>
          </a:p>
        </p:txBody>
      </p:sp>
      <p:pic>
        <p:nvPicPr>
          <p:cNvPr id="136" name="Google Shape;136;p20"/>
          <p:cNvPicPr preferRelativeResize="0"/>
          <p:nvPr/>
        </p:nvPicPr>
        <p:blipFill>
          <a:blip r:embed="rId3">
            <a:alphaModFix/>
          </a:blip>
          <a:stretch>
            <a:fillRect/>
          </a:stretch>
        </p:blipFill>
        <p:spPr>
          <a:xfrm>
            <a:off x="421200" y="1080000"/>
            <a:ext cx="8124076" cy="5172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20000" y="360000"/>
            <a:ext cx="7920000" cy="72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Times New Roman"/>
              <a:buNone/>
            </a:pPr>
            <a:br>
              <a:rPr lang="en-US" sz="3200">
                <a:latin typeface="Times New Roman"/>
                <a:ea typeface="Times New Roman"/>
                <a:cs typeface="Times New Roman"/>
                <a:sym typeface="Times New Roman"/>
              </a:rPr>
            </a:br>
            <a:r>
              <a:rPr b="1" lang="en-US" sz="3200">
                <a:latin typeface="Times New Roman"/>
                <a:ea typeface="Times New Roman"/>
                <a:cs typeface="Times New Roman"/>
                <a:sym typeface="Times New Roman"/>
              </a:rPr>
              <a:t>Circuit Diagram</a:t>
            </a:r>
            <a:br>
              <a:rPr lang="en-US" sz="3200">
                <a:latin typeface="Times New Roman"/>
                <a:ea typeface="Times New Roman"/>
                <a:cs typeface="Times New Roman"/>
                <a:sym typeface="Times New Roman"/>
              </a:rPr>
            </a:br>
            <a:endParaRPr b="1" sz="3200">
              <a:latin typeface="Times New Roman"/>
              <a:ea typeface="Times New Roman"/>
              <a:cs typeface="Times New Roman"/>
              <a:sym typeface="Times New Roman"/>
            </a:endParaRPr>
          </a:p>
        </p:txBody>
      </p:sp>
      <p:pic>
        <p:nvPicPr>
          <p:cNvPr id="142" name="Google Shape;142;p21"/>
          <p:cNvPicPr preferRelativeResize="0"/>
          <p:nvPr/>
        </p:nvPicPr>
        <p:blipFill>
          <a:blip r:embed="rId3">
            <a:alphaModFix/>
          </a:blip>
          <a:stretch>
            <a:fillRect/>
          </a:stretch>
        </p:blipFill>
        <p:spPr>
          <a:xfrm>
            <a:off x="152400" y="1385650"/>
            <a:ext cx="8839201" cy="49210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